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74" r:id="rId11"/>
    <p:sldId id="273" r:id="rId12"/>
    <p:sldId id="279" r:id="rId13"/>
    <p:sldId id="277" r:id="rId14"/>
    <p:sldId id="275" r:id="rId15"/>
    <p:sldId id="278" r:id="rId16"/>
    <p:sldId id="264" r:id="rId17"/>
    <p:sldId id="263" r:id="rId18"/>
  </p:sldIdLst>
  <p:sldSz cx="9144000" cy="6858000" type="screen4x3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872424-A63F-4AC5-A4C6-CEA0A1A8CD7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2"/>
            <p14:sldId id="274"/>
            <p14:sldId id="273"/>
            <p14:sldId id="279"/>
            <p14:sldId id="277"/>
            <p14:sldId id="275"/>
            <p14:sldId id="278"/>
            <p14:sldId id="264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708"/>
    <a:srgbClr val="000000"/>
    <a:srgbClr val="00A200"/>
    <a:srgbClr val="CCFFCC"/>
    <a:srgbClr val="E6E100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9840D-1EE0-497C-836B-45E665287223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E412F-9E94-47F0-88D3-7CB206264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05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04A614B-0D2D-420C-A3E5-52C49901CBBE}" type="datetimeFigureOut">
              <a:rPr lang="en-US" smtClean="0"/>
              <a:t>08-Apr-17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6469064-66E3-41F3-B0BB-6B643A2D8D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3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9064-66E3-41F3-B0BB-6B643A2D8D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8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9064-66E3-41F3-B0BB-6B643A2D8D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9064-66E3-41F3-B0BB-6B643A2D8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4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9064-66E3-41F3-B0BB-6B643A2D8D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0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69064-66E3-41F3-B0BB-6B643A2D8D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6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665"/>
            <a:ext cx="9144000" cy="3724096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 smtClean="0">
                <a:solidFill>
                  <a:srgbClr val="000000"/>
                </a:solidFill>
                <a:latin typeface="Britannic Bold" panose="020B0903060703020204" pitchFamily="34" charset="0"/>
                <a:cs typeface="Arial" pitchFamily="34" charset="0"/>
              </a:rPr>
              <a:t>Presentation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The summary of chapter one and two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Of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00" i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Twenty Thousands Leagues Under the Sea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By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Jules Verne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 smtClean="0">
              <a:latin typeface="Arial Black" panose="020B0A04020102020204" pitchFamily="34" charset="0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cs typeface="Arial" pitchFamily="34" charset="0"/>
              </a:rPr>
              <a:t>    </a:t>
            </a:r>
            <a:endParaRPr kumimoji="0"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Britannic Bold" panose="020B0903060703020204" pitchFamily="34" charset="0"/>
              <a:cs typeface="Arial" pitchFamily="34" charset="0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8388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1840" y="5157192"/>
            <a:ext cx="6012160" cy="17008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7000">
                <a:srgbClr val="BDBDBD">
                  <a:lumMod val="88000"/>
                </a:srgbClr>
              </a:gs>
              <a:gs pos="2000">
                <a:schemeClr val="bg1">
                  <a:shade val="67500"/>
                  <a:satMod val="115000"/>
                  <a:lumMod val="6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Department:</a:t>
            </a:r>
            <a:r>
              <a:rPr lang="en-US" altLang="ko-KR" sz="167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 Computer Science and Engineering</a:t>
            </a:r>
          </a:p>
          <a:p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Course Title:</a:t>
            </a:r>
            <a:r>
              <a:rPr lang="en-US" altLang="ko-KR" sz="167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English for Academic Purposes</a:t>
            </a:r>
          </a:p>
          <a:p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Course Code:</a:t>
            </a:r>
            <a:r>
              <a:rPr lang="en-US" altLang="ko-KR" sz="167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EAP-102</a:t>
            </a:r>
          </a:p>
          <a:p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Course Section:</a:t>
            </a:r>
            <a:r>
              <a:rPr lang="en-US" altLang="ko-KR" sz="167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 D4</a:t>
            </a:r>
          </a:p>
          <a:p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Course Teacher:</a:t>
            </a:r>
            <a:r>
              <a:rPr lang="en-US" altLang="ko-KR" sz="167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 Mohammad Osman Farhan Al Harun</a:t>
            </a:r>
          </a:p>
          <a:p>
            <a:pPr algn="ctr"/>
            <a:r>
              <a:rPr lang="en-US" altLang="ko-KR" sz="1670" b="1" dirty="0" smtClean="0">
                <a:solidFill>
                  <a:schemeClr val="tx1"/>
                </a:solidFill>
                <a:latin typeface="Lucida Sans" panose="020B0602030504020204" pitchFamily="34" charset="0"/>
              </a:rPr>
              <a:t>Green university of Bangladesh</a:t>
            </a:r>
            <a:r>
              <a:rPr lang="en-US" altLang="ko-KR" sz="1670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                   </a:t>
            </a:r>
            <a:endParaRPr lang="ko-KR" altLang="en-US" sz="1670" b="1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Some Important Words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97539" y="1124744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Monster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630675" y="3933056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Harpoon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6516216" y="2619138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Whale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Horizontal Scroll 6"/>
          <p:cNvSpPr/>
          <p:nvPr/>
        </p:nvSpPr>
        <p:spPr>
          <a:xfrm>
            <a:off x="6484365" y="5445224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Surface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067944" y="1412776"/>
            <a:ext cx="4536504" cy="745240"/>
          </a:xfrm>
          <a:prstGeom prst="wedgeRoundRectCallout">
            <a:avLst>
              <a:gd name="adj1" fmla="val -82191"/>
              <a:gd name="adj2" fmla="val -51658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 big animal that is very bad to look at and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makes people afraid.</a:t>
            </a:r>
            <a:endParaRPr lang="en-US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 flipH="1">
            <a:off x="899592" y="2763154"/>
            <a:ext cx="4248472" cy="745240"/>
          </a:xfrm>
          <a:prstGeom prst="wedgeRoundRectCallout">
            <a:avLst>
              <a:gd name="adj1" fmla="val -74501"/>
              <a:gd name="adj2" fmla="val -4043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 very big animal that lives in the sea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and looks like a fish.</a:t>
            </a:r>
            <a:endParaRPr lang="en-US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 flipH="1">
            <a:off x="782354" y="5589240"/>
            <a:ext cx="4104456" cy="745240"/>
          </a:xfrm>
          <a:prstGeom prst="wedgeRoundRectCallout">
            <a:avLst>
              <a:gd name="adj1" fmla="val -80893"/>
              <a:gd name="adj2" fmla="val -381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The highest part of something.</a:t>
            </a:r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4216113" y="4439989"/>
            <a:ext cx="4536504" cy="745240"/>
          </a:xfrm>
          <a:prstGeom prst="wedgeRoundRectCallout">
            <a:avLst>
              <a:gd name="adj1" fmla="val -79784"/>
              <a:gd name="adj2" fmla="val -69971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People kills whale with this long thin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hing.</a:t>
            </a:r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10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Some Important Words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97539" y="1124744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Bed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630675" y="3933056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Piano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6516216" y="2619138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Shell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Horizontal Scroll 6"/>
          <p:cNvSpPr/>
          <p:nvPr/>
        </p:nvSpPr>
        <p:spPr>
          <a:xfrm>
            <a:off x="6484365" y="5445224"/>
            <a:ext cx="1872208" cy="1033272"/>
          </a:xfrm>
          <a:prstGeom prst="horizontalScroll">
            <a:avLst/>
          </a:prstGeom>
          <a:gradFill flip="none" rotWithShape="1">
            <a:gsLst>
              <a:gs pos="71000">
                <a:schemeClr val="accent1">
                  <a:tint val="66000"/>
                  <a:satMod val="160000"/>
                  <a:lumMod val="80000"/>
                  <a:lumOff val="20000"/>
                </a:schemeClr>
              </a:gs>
              <a:gs pos="100000">
                <a:schemeClr val="accent1">
                  <a:tint val="44500"/>
                  <a:satMod val="160000"/>
                  <a:lumMod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Island</a:t>
            </a:r>
            <a:endParaRPr lang="en-US" sz="26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067944" y="1196752"/>
            <a:ext cx="4536504" cy="995616"/>
          </a:xfrm>
          <a:prstGeom prst="wedgeRoundRectCallout">
            <a:avLst>
              <a:gd name="adj1" fmla="val -82191"/>
              <a:gd name="adj2" fmla="val -51658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The land under the sea; a place where shellfish live under the sea.</a:t>
            </a:r>
          </a:p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 flipH="1">
            <a:off x="899592" y="2763154"/>
            <a:ext cx="4248472" cy="745240"/>
          </a:xfrm>
          <a:prstGeom prst="wedgeRoundRectCallout">
            <a:avLst>
              <a:gd name="adj1" fmla="val -74501"/>
              <a:gd name="adj2" fmla="val -4043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The hard outside part of a small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animal</a:t>
            </a:r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 flipH="1">
            <a:off x="782354" y="5589240"/>
            <a:ext cx="4104456" cy="745240"/>
          </a:xfrm>
          <a:prstGeom prst="wedgeRoundRectCallout">
            <a:avLst>
              <a:gd name="adj1" fmla="val -80893"/>
              <a:gd name="adj2" fmla="val -381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 country in the sea.</a:t>
            </a:r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4216113" y="4439989"/>
            <a:ext cx="4536504" cy="745240"/>
          </a:xfrm>
          <a:prstGeom prst="wedgeRoundRectCallout">
            <a:avLst>
              <a:gd name="adj1" fmla="val -79784"/>
              <a:gd name="adj2" fmla="val -69971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We play music on this with our hands.</a:t>
            </a:r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11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Last Session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44824"/>
            <a:ext cx="9144000" cy="156966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Summarization of Chapter One and Two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Presenter: Md. </a:t>
            </a:r>
            <a:r>
              <a:rPr lang="en-US" sz="3200" dirty="0" err="1" smtClean="0">
                <a:latin typeface="Berlin Sans FB" panose="020E0602020502020306" pitchFamily="34" charset="0"/>
              </a:rPr>
              <a:t>Rahamat</a:t>
            </a:r>
            <a:r>
              <a:rPr lang="en-US" sz="3200" dirty="0" smtClean="0">
                <a:latin typeface="Berlin Sans FB" panose="020E0602020502020306" pitchFamily="34" charset="0"/>
              </a:rPr>
              <a:t> Jahan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ID: 162002025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ucida Sans" panose="020B0602030504020204" pitchFamily="34" charset="0"/>
              </a:rPr>
              <a:t>1</a:t>
            </a:r>
            <a:r>
              <a:rPr lang="en-US" sz="1000" b="1" dirty="0" smtClean="0">
                <a:latin typeface="Lucida Sans" panose="020B0602030504020204" pitchFamily="34" charset="0"/>
              </a:rPr>
              <a:t>2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1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Chapter One: </a:t>
            </a:r>
            <a:r>
              <a:rPr lang="en-US" sz="4000" i="1" dirty="0" smtClean="0">
                <a:latin typeface="Britannic Bold" panose="020B0903060703020204" pitchFamily="34" charset="0"/>
              </a:rPr>
              <a:t>Looking for the monster</a:t>
            </a:r>
            <a:endParaRPr lang="en-US" sz="4000" i="1" dirty="0">
              <a:latin typeface="Britannic Bold" panose="020B09030607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30" y="941696"/>
            <a:ext cx="2928160" cy="1623208"/>
          </a:xfrm>
          <a:prstGeom prst="rect">
            <a:avLst/>
          </a:prstGeom>
          <a:ln>
            <a:noFill/>
          </a:ln>
          <a:effectLst>
            <a:glow rad="304800">
              <a:schemeClr val="accent1">
                <a:alpha val="8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80" y="2708920"/>
            <a:ext cx="2953240" cy="1692969"/>
          </a:xfrm>
          <a:prstGeom prst="rect">
            <a:avLst/>
          </a:prstGeom>
          <a:ln>
            <a:noFill/>
          </a:ln>
          <a:effectLst>
            <a:glow rad="304800">
              <a:schemeClr val="accent1">
                <a:alpha val="8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8" y="4581128"/>
            <a:ext cx="2908672" cy="2016224"/>
          </a:xfrm>
          <a:prstGeom prst="rect">
            <a:avLst/>
          </a:prstGeom>
          <a:ln>
            <a:noFill/>
          </a:ln>
          <a:effectLst>
            <a:glow rad="304800">
              <a:schemeClr val="accent1">
                <a:alpha val="8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sp>
        <p:nvSpPr>
          <p:cNvPr id="7" name="Vertical Scroll 6"/>
          <p:cNvSpPr/>
          <p:nvPr/>
        </p:nvSpPr>
        <p:spPr>
          <a:xfrm>
            <a:off x="179513" y="941696"/>
            <a:ext cx="5400600" cy="5655656"/>
          </a:xfrm>
          <a:prstGeom prst="verticalScroll">
            <a:avLst>
              <a:gd name="adj" fmla="val 8763"/>
            </a:avLst>
          </a:prstGeom>
          <a:gradFill flip="none" rotWithShape="1">
            <a:gsLst>
              <a:gs pos="83000">
                <a:schemeClr val="tx2">
                  <a:tint val="66000"/>
                  <a:satMod val="160000"/>
                  <a:lumMod val="80000"/>
                </a:schemeClr>
              </a:gs>
              <a:gs pos="72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1866, a rumor was spread about</a:t>
            </a:r>
          </a:p>
          <a:p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 a sea monster.</a:t>
            </a:r>
          </a:p>
          <a:p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Dr. </a:t>
            </a:r>
            <a:r>
              <a:rPr lang="en-US" sz="2000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Aronnax’s</a:t>
            </a: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team went to </a:t>
            </a:r>
          </a:p>
          <a:p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 discover it.</a:t>
            </a:r>
          </a:p>
          <a:p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Their team’s ship was attacked.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Three of them fell into the sea.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Discovering the monster as a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  submarine and took shelter in it.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6295" y="657796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13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6386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550" dirty="0" smtClean="0">
                <a:latin typeface="Britannic Bold" panose="020B0903060703020204" pitchFamily="34" charset="0"/>
              </a:rPr>
              <a:t>Chapter Two: </a:t>
            </a:r>
            <a:r>
              <a:rPr lang="en-US" sz="3550" i="1" dirty="0" smtClean="0">
                <a:latin typeface="Britannic Bold" panose="020B0903060703020204" pitchFamily="34" charset="0"/>
              </a:rPr>
              <a:t>Captain Nemo and the Nautilus</a:t>
            </a:r>
            <a:endParaRPr lang="en-US" sz="3550" i="1" dirty="0">
              <a:latin typeface="Britannic Bold" panose="020B09030607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26" y="3869264"/>
            <a:ext cx="3197075" cy="2639931"/>
          </a:xfrm>
          <a:prstGeom prst="rect">
            <a:avLst/>
          </a:prstGeom>
          <a:effectLst>
            <a:glow rad="304800">
              <a:schemeClr val="accent1">
                <a:alpha val="80000"/>
              </a:schemeClr>
            </a:glow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8720"/>
            <a:ext cx="3384376" cy="2520280"/>
          </a:xfrm>
          <a:prstGeom prst="rect">
            <a:avLst/>
          </a:prstGeom>
          <a:effectLst>
            <a:glow rad="304800">
              <a:schemeClr val="accent1">
                <a:alpha val="80000"/>
              </a:schemeClr>
            </a:glow>
            <a:softEdge rad="63500"/>
          </a:effectLst>
        </p:spPr>
      </p:pic>
      <p:sp>
        <p:nvSpPr>
          <p:cNvPr id="9" name="Vertical Scroll 8"/>
          <p:cNvSpPr/>
          <p:nvPr/>
        </p:nvSpPr>
        <p:spPr>
          <a:xfrm>
            <a:off x="179512" y="923440"/>
            <a:ext cx="5328592" cy="5688632"/>
          </a:xfrm>
          <a:prstGeom prst="verticalScroll">
            <a:avLst>
              <a:gd name="adj" fmla="val 8841"/>
            </a:avLst>
          </a:prstGeom>
          <a:gradFill>
            <a:gsLst>
              <a:gs pos="80000">
                <a:schemeClr val="tx2">
                  <a:tint val="66000"/>
                  <a:satMod val="160000"/>
                  <a:lumMod val="90000"/>
                </a:schemeClr>
              </a:gs>
              <a:gs pos="63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Captain Nemo confined Dr.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  </a:t>
            </a:r>
            <a:r>
              <a:rPr lang="en-US" sz="2000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Aronnax’s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team in </a:t>
            </a:r>
            <a:r>
              <a:rPr lang="en-US" sz="2000" i="1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Nautilis</a:t>
            </a:r>
            <a:r>
              <a:rPr lang="en-US" sz="2000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.</a:t>
            </a:r>
          </a:p>
          <a:p>
            <a:endParaRPr lang="en-US" sz="2000" i="1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Applying some conditions to their team.</a:t>
            </a:r>
            <a:r>
              <a:rPr lang="en-US" sz="2000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i="1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Travelling through the submarine.</a:t>
            </a:r>
          </a:p>
          <a:p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Well furnished, many books.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Scuba diving and hunting under </a:t>
            </a:r>
          </a:p>
          <a:p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 the sea.</a:t>
            </a:r>
            <a:endParaRPr lang="en-US" sz="2000" i="1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26295" y="657796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14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8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92000">
              <a:schemeClr val="accent1"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15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16631"/>
            <a:ext cx="1728192" cy="1325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441909"/>
            <a:ext cx="878497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THANK YOU</a:t>
            </a:r>
          </a:p>
          <a:p>
            <a:pPr algn="ctr"/>
            <a:r>
              <a:rPr lang="en-US" sz="7200" dirty="0" smtClean="0"/>
              <a:t>FOR </a:t>
            </a:r>
          </a:p>
          <a:p>
            <a:pPr algn="ctr"/>
            <a:r>
              <a:rPr lang="en-US" sz="5400" dirty="0" smtClean="0"/>
              <a:t>WATCHING </a:t>
            </a:r>
          </a:p>
          <a:p>
            <a:pPr algn="ctr"/>
            <a:r>
              <a:rPr lang="en-US" sz="6600" dirty="0" smtClean="0"/>
              <a:t>OUR </a:t>
            </a:r>
          </a:p>
          <a:p>
            <a:pPr algn="ctr"/>
            <a:r>
              <a:rPr lang="en-US" sz="6600" dirty="0" smtClean="0"/>
              <a:t>SLIDE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5956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  <a:lumMod val="56000"/>
              </a:schemeClr>
            </a:gs>
            <a:gs pos="74000">
              <a:schemeClr val="accent1">
                <a:tint val="44500"/>
                <a:satMod val="160000"/>
                <a:lumMod val="0"/>
                <a:lumOff val="10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2" y="0"/>
            <a:ext cx="5364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Britannic Bold" panose="020B0903060703020204" pitchFamily="34" charset="0"/>
              </a:rPr>
              <a:t>    </a:t>
            </a:r>
            <a:endParaRPr lang="en-US" sz="10000" dirty="0">
              <a:latin typeface="Britannic Bold" panose="020B0903060703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9000"/>
                    </a14:imgEffect>
                    <a14:imgEffect>
                      <a14:brightnessContrast bright="30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803" y="1"/>
            <a:ext cx="4763070" cy="6858000"/>
          </a:xfrm>
          <a:prstGeom prst="rect">
            <a:avLst/>
          </a:prstGeom>
          <a:gradFill>
            <a:gsLst>
              <a:gs pos="98000">
                <a:schemeClr val="bg1">
                  <a:lumMod val="75000"/>
                </a:schemeClr>
              </a:gs>
              <a:gs pos="6000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</a:gradFill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1270000"/>
          </a:effectLst>
        </p:spPr>
      </p:pic>
      <p:sp>
        <p:nvSpPr>
          <p:cNvPr id="21" name="TextBox 20"/>
          <p:cNvSpPr txBox="1"/>
          <p:nvPr/>
        </p:nvSpPr>
        <p:spPr>
          <a:xfrm>
            <a:off x="0" y="784830"/>
            <a:ext cx="5580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 smtClean="0">
                <a:latin typeface="Britannic Bold" panose="020B0903060703020204" pitchFamily="34" charset="0"/>
              </a:rPr>
              <a:t>  Any Queries?</a:t>
            </a:r>
            <a:endParaRPr lang="en-US" sz="6400" dirty="0"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2492896"/>
            <a:ext cx="3838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Feel Free to Ask!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16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85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24000">
              <a:schemeClr val="accent1">
                <a:lumMod val="7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77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000" dirty="0">
                <a:solidFill>
                  <a:srgbClr val="000000"/>
                </a:solidFill>
                <a:latin typeface="Britannic Bold" panose="020B0903060703020204" pitchFamily="34" charset="0"/>
              </a:rPr>
              <a:t>Group Details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648" y="857510"/>
            <a:ext cx="9130352" cy="30235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Curved Down Ribbon 1"/>
          <p:cNvSpPr/>
          <p:nvPr/>
        </p:nvSpPr>
        <p:spPr>
          <a:xfrm>
            <a:off x="2195736" y="1188630"/>
            <a:ext cx="4752528" cy="1368152"/>
          </a:xfrm>
          <a:prstGeom prst="ellipseRibbon">
            <a:avLst>
              <a:gd name="adj1" fmla="val 48124"/>
              <a:gd name="adj2" fmla="val 63209"/>
              <a:gd name="adj3" fmla="val 0"/>
            </a:avLst>
          </a:prstGeom>
          <a:gradFill>
            <a:gsLst>
              <a:gs pos="63000">
                <a:schemeClr val="tx2">
                  <a:tint val="66000"/>
                  <a:satMod val="160000"/>
                  <a:lumMod val="80000"/>
                </a:schemeClr>
              </a:gs>
              <a:gs pos="38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Macbeth</a:t>
            </a:r>
            <a:endParaRPr lang="en-US" sz="32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2556782"/>
            <a:ext cx="47525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Sk. </a:t>
            </a:r>
            <a:r>
              <a:rPr lang="en-US" sz="2000" dirty="0" err="1" smtClean="0">
                <a:latin typeface="Berlin Sans FB" panose="020E0602020502020306" pitchFamily="34" charset="0"/>
              </a:rPr>
              <a:t>Sanjidul</a:t>
            </a:r>
            <a:r>
              <a:rPr lang="en-US" sz="2000" dirty="0" smtClean="0">
                <a:latin typeface="Berlin Sans FB" panose="020E0602020502020306" pitchFamily="34" charset="0"/>
              </a:rPr>
              <a:t> </a:t>
            </a:r>
            <a:r>
              <a:rPr lang="en-US" sz="2000" dirty="0" err="1" smtClean="0">
                <a:latin typeface="Berlin Sans FB" panose="020E0602020502020306" pitchFamily="34" charset="0"/>
              </a:rPr>
              <a:t>Haque</a:t>
            </a:r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ID: 162002038</a:t>
            </a:r>
          </a:p>
          <a:p>
            <a:pPr algn="ctr"/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Md. </a:t>
            </a:r>
            <a:r>
              <a:rPr lang="en-US" sz="2000" dirty="0" err="1" smtClean="0">
                <a:latin typeface="Berlin Sans FB" panose="020E0602020502020306" pitchFamily="34" charset="0"/>
              </a:rPr>
              <a:t>Maskawath</a:t>
            </a:r>
            <a:r>
              <a:rPr lang="en-US" sz="2000" dirty="0" smtClean="0">
                <a:latin typeface="Berlin Sans FB" panose="020E0602020502020306" pitchFamily="34" charset="0"/>
              </a:rPr>
              <a:t> Latif</a:t>
            </a: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ID: 162002024</a:t>
            </a:r>
          </a:p>
          <a:p>
            <a:pPr algn="ctr"/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Hossain Mohammed </a:t>
            </a:r>
            <a:r>
              <a:rPr lang="en-US" sz="2000" dirty="0" err="1" smtClean="0">
                <a:latin typeface="Berlin Sans FB" panose="020E0602020502020306" pitchFamily="34" charset="0"/>
              </a:rPr>
              <a:t>Rhidoy</a:t>
            </a:r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ID: 162002003</a:t>
            </a:r>
          </a:p>
          <a:p>
            <a:pPr algn="ctr"/>
            <a:endParaRPr lang="en-US" sz="20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Md. </a:t>
            </a:r>
            <a:r>
              <a:rPr lang="en-US" sz="2000" dirty="0" err="1" smtClean="0">
                <a:latin typeface="Berlin Sans FB" panose="020E0602020502020306" pitchFamily="34" charset="0"/>
              </a:rPr>
              <a:t>Rahamat</a:t>
            </a:r>
            <a:r>
              <a:rPr lang="en-US" sz="2000" dirty="0" smtClean="0">
                <a:latin typeface="Berlin Sans FB" panose="020E0602020502020306" pitchFamily="34" charset="0"/>
              </a:rPr>
              <a:t> Jahan</a:t>
            </a:r>
          </a:p>
          <a:p>
            <a:pPr algn="ctr"/>
            <a:r>
              <a:rPr lang="en-US" sz="2000" dirty="0" smtClean="0">
                <a:latin typeface="Berlin Sans FB" panose="020E0602020502020306" pitchFamily="34" charset="0"/>
              </a:rPr>
              <a:t>ID: 162002025</a:t>
            </a:r>
            <a:endParaRPr lang="en-US" sz="2000" dirty="0"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02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First Session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16831"/>
            <a:ext cx="9144000" cy="156966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About the writer and the book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Presenter: Sk. </a:t>
            </a:r>
            <a:r>
              <a:rPr lang="en-US" sz="3200" dirty="0" err="1" smtClean="0">
                <a:latin typeface="Berlin Sans FB" panose="020E0602020502020306" pitchFamily="34" charset="0"/>
              </a:rPr>
              <a:t>Sanjidul</a:t>
            </a:r>
            <a:r>
              <a:rPr lang="en-US" sz="3200" dirty="0" smtClean="0">
                <a:latin typeface="Berlin Sans FB" panose="020E0602020502020306" pitchFamily="34" charset="0"/>
              </a:rPr>
              <a:t> </a:t>
            </a:r>
            <a:r>
              <a:rPr lang="en-US" sz="3200" dirty="0" err="1" smtClean="0">
                <a:latin typeface="Berlin Sans FB" panose="020E0602020502020306" pitchFamily="34" charset="0"/>
              </a:rPr>
              <a:t>Haque</a:t>
            </a:r>
            <a:endParaRPr lang="en-US" sz="32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ID: 162002038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03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43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Jules Verne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72816"/>
            <a:ext cx="3026828" cy="403244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softEdge rad="165100"/>
          </a:effectLst>
        </p:spPr>
      </p:pic>
      <p:sp>
        <p:nvSpPr>
          <p:cNvPr id="8" name="Vertical Scroll 7"/>
          <p:cNvSpPr/>
          <p:nvPr/>
        </p:nvSpPr>
        <p:spPr>
          <a:xfrm>
            <a:off x="107504" y="996287"/>
            <a:ext cx="5616624" cy="5601065"/>
          </a:xfrm>
          <a:prstGeom prst="verticalScroll">
            <a:avLst>
              <a:gd name="adj" fmla="val 7142"/>
            </a:avLst>
          </a:prstGeom>
          <a:gradFill flip="none" rotWithShape="1">
            <a:gsLst>
              <a:gs pos="87000">
                <a:schemeClr val="tx2">
                  <a:tint val="66000"/>
                  <a:satMod val="160000"/>
                  <a:lumMod val="80000"/>
                </a:schemeClr>
              </a:gs>
              <a:gs pos="69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Jules Gabriel Verne, France, </a:t>
            </a:r>
            <a:endParaRPr lang="en-US" sz="24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1828.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1847, Paris, law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school.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Novelist, poet and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playwright.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Voyages </a:t>
            </a:r>
            <a:r>
              <a:rPr lang="en-US" sz="2400" i="1" dirty="0" err="1">
                <a:solidFill>
                  <a:schemeClr val="tx1"/>
                </a:solidFill>
                <a:latin typeface="Franklin Gothic Demi" panose="020B0703020102020204" pitchFamily="34" charset="0"/>
              </a:rPr>
              <a:t>Extraordinaires</a:t>
            </a:r>
            <a:r>
              <a:rPr lang="en-US" sz="24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series.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 Diabetes, France,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1905.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 </a:t>
            </a:r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9980" y="6027065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ucida Sans" panose="020B0602030504020204" pitchFamily="34" charset="0"/>
              </a:rPr>
              <a:t>Jules </a:t>
            </a:r>
            <a:r>
              <a:rPr lang="en-US" sz="1200" b="1" dirty="0">
                <a:latin typeface="Lucida Sans" panose="020B0602030504020204" pitchFamily="34" charset="0"/>
              </a:rPr>
              <a:t>V</a:t>
            </a:r>
            <a:r>
              <a:rPr lang="en-US" sz="1200" b="1" dirty="0" smtClean="0">
                <a:latin typeface="Lucida Sans" panose="020B0602030504020204" pitchFamily="34" charset="0"/>
              </a:rPr>
              <a:t>erne</a:t>
            </a:r>
            <a:endParaRPr lang="en-US" sz="1200" b="1" dirty="0">
              <a:latin typeface="Lucida Sans" panose="020B0602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04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9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30352" cy="65402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650" dirty="0" smtClean="0">
                <a:latin typeface="Britannic Bold" panose="020B0903060703020204" pitchFamily="34" charset="0"/>
              </a:rPr>
              <a:t>Twenty Thousands Leagues Under the Sea</a:t>
            </a:r>
            <a:r>
              <a:rPr lang="en-US" sz="3650" dirty="0" smtClean="0"/>
              <a:t> </a:t>
            </a:r>
            <a:endParaRPr lang="en-US" sz="36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00809"/>
            <a:ext cx="2882125" cy="410445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softEdge rad="139700"/>
          </a:effectLst>
        </p:spPr>
      </p:pic>
      <p:sp>
        <p:nvSpPr>
          <p:cNvPr id="5" name="Vertical Scroll 4"/>
          <p:cNvSpPr/>
          <p:nvPr/>
        </p:nvSpPr>
        <p:spPr>
          <a:xfrm>
            <a:off x="107504" y="980728"/>
            <a:ext cx="5976664" cy="5544616"/>
          </a:xfrm>
          <a:prstGeom prst="verticalScroll">
            <a:avLst>
              <a:gd name="adj" fmla="val 7512"/>
            </a:avLst>
          </a:prstGeom>
          <a:gradFill>
            <a:gsLst>
              <a:gs pos="81000">
                <a:schemeClr val="tx2">
                  <a:tint val="66000"/>
                  <a:satMod val="160000"/>
                  <a:lumMod val="90000"/>
                </a:schemeClr>
              </a:gs>
              <a:gs pos="39000">
                <a:schemeClr val="tx2">
                  <a:tint val="44500"/>
                  <a:satMod val="160000"/>
                  <a:lumMod val="9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1870, premiere adventure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novel.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1873, In English, Lewis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Page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Mercier.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1866, ships,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narwhal.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Nautilus, </a:t>
            </a: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earliest 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successful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submarines.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Franklin Gothic Demi" panose="020B0703020102020204" pitchFamily="34" charset="0"/>
              </a:rPr>
              <a:t>1874, </a:t>
            </a:r>
            <a:r>
              <a:rPr lang="en-US" sz="2400" i="1" dirty="0">
                <a:solidFill>
                  <a:schemeClr val="tx1"/>
                </a:solidFill>
                <a:latin typeface="Franklin Gothic Demi" panose="020B0703020102020204" pitchFamily="34" charset="0"/>
              </a:rPr>
              <a:t>The Mysterious </a:t>
            </a:r>
            <a:r>
              <a:rPr lang="en-US" sz="2400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Island.</a:t>
            </a:r>
            <a:r>
              <a:rPr lang="en-US" sz="24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05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Second Session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44824"/>
            <a:ext cx="9144000" cy="156966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Main Characters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Presenter: Md. </a:t>
            </a:r>
            <a:r>
              <a:rPr lang="en-US" sz="3200" dirty="0" err="1" smtClean="0">
                <a:latin typeface="Berlin Sans FB" panose="020E0602020502020306" pitchFamily="34" charset="0"/>
              </a:rPr>
              <a:t>Maskawath</a:t>
            </a:r>
            <a:r>
              <a:rPr lang="en-US" sz="3200" dirty="0" smtClean="0">
                <a:latin typeface="Berlin Sans FB" panose="020E0602020502020306" pitchFamily="34" charset="0"/>
              </a:rPr>
              <a:t> Latif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ID: 162002024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06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0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Main Characters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2016223" cy="2448271"/>
          </a:xfrm>
          <a:prstGeom prst="rect">
            <a:avLst/>
          </a:prstGeom>
          <a:effectLst>
            <a:glow rad="254000">
              <a:schemeClr val="accent1">
                <a:alpha val="76000"/>
              </a:schemeClr>
            </a:glow>
            <a:softEdge rad="63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89040"/>
            <a:ext cx="2088232" cy="2628194"/>
          </a:xfrm>
          <a:prstGeom prst="rect">
            <a:avLst/>
          </a:prstGeom>
          <a:effectLst>
            <a:glow rad="304800">
              <a:schemeClr val="accent1">
                <a:alpha val="80000"/>
              </a:schemeClr>
            </a:glow>
            <a:softEdge rad="63500"/>
          </a:effectLst>
        </p:spPr>
      </p:pic>
      <p:sp>
        <p:nvSpPr>
          <p:cNvPr id="7" name="Pentagon 6"/>
          <p:cNvSpPr/>
          <p:nvPr/>
        </p:nvSpPr>
        <p:spPr>
          <a:xfrm>
            <a:off x="539552" y="4315497"/>
            <a:ext cx="5184576" cy="1764098"/>
          </a:xfrm>
          <a:prstGeom prst="homePlate">
            <a:avLst/>
          </a:prstGeom>
          <a:gradFill flip="none" rotWithShape="1">
            <a:gsLst>
              <a:gs pos="42000">
                <a:schemeClr val="accent1">
                  <a:tint val="66000"/>
                  <a:satMod val="160000"/>
                </a:schemeClr>
              </a:gs>
              <a:gs pos="76000">
                <a:schemeClr val="accent1">
                  <a:tint val="44500"/>
                  <a:satMod val="160000"/>
                  <a:lumMod val="8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Conseil</a:t>
            </a: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;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a good servant of Dr. </a:t>
            </a:r>
            <a:r>
              <a:rPr lang="en-US" sz="2000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Aronnax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, a hardworking man and also likes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to help people. </a:t>
            </a:r>
          </a:p>
          <a:p>
            <a:pPr algn="ctr"/>
            <a:endParaRPr lang="en-US" dirty="0"/>
          </a:p>
        </p:txBody>
      </p:sp>
      <p:sp>
        <p:nvSpPr>
          <p:cNvPr id="10" name="Pentagon 9"/>
          <p:cNvSpPr/>
          <p:nvPr/>
        </p:nvSpPr>
        <p:spPr>
          <a:xfrm flipH="1">
            <a:off x="3113056" y="1268760"/>
            <a:ext cx="5222144" cy="165618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84000"/>
                </a:schemeClr>
              </a:gs>
              <a:gs pos="76000">
                <a:schemeClr val="accent1">
                  <a:tint val="44500"/>
                  <a:satMod val="160000"/>
                  <a:lumMod val="8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  <a:ln cmpd="dbl">
            <a:solidFill>
              <a:schemeClr val="tx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Doctor Pierre </a:t>
            </a:r>
            <a:r>
              <a:rPr lang="en-US" sz="2000" dirty="0" err="1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Aronnax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; a sea book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writer, a thinker and also a wise man;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works at a museum. </a:t>
            </a:r>
            <a:r>
              <a:rPr lang="en-US" sz="2000" dirty="0" smtClean="0">
                <a:latin typeface="Franklin Gothic Demi" panose="020B0703020102020204" pitchFamily="34" charset="0"/>
              </a:rPr>
              <a:t> 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07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1">
                <a:lumMod val="75000"/>
              </a:schemeClr>
            </a:gs>
            <a:gs pos="83000">
              <a:schemeClr val="accent1">
                <a:tint val="23500"/>
                <a:satMod val="16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3035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Main Characters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052736"/>
            <a:ext cx="2088232" cy="2664296"/>
          </a:xfrm>
          <a:prstGeom prst="rect">
            <a:avLst/>
          </a:prstGeom>
          <a:effectLst>
            <a:glow rad="304800">
              <a:schemeClr val="accent1">
                <a:alpha val="80000"/>
              </a:schemeClr>
            </a:glow>
            <a:softEdge rad="63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39" y="3933056"/>
            <a:ext cx="2085601" cy="2595234"/>
          </a:xfrm>
          <a:prstGeom prst="rect">
            <a:avLst/>
          </a:prstGeom>
          <a:effectLst>
            <a:glow rad="304800">
              <a:schemeClr val="accent1">
                <a:alpha val="80000"/>
              </a:schemeClr>
            </a:glow>
            <a:softEdge rad="63500"/>
          </a:effectLst>
        </p:spPr>
      </p:pic>
      <p:sp>
        <p:nvSpPr>
          <p:cNvPr id="4" name="Pentagon 3"/>
          <p:cNvSpPr/>
          <p:nvPr/>
        </p:nvSpPr>
        <p:spPr>
          <a:xfrm flipH="1">
            <a:off x="3412458" y="1205495"/>
            <a:ext cx="5112568" cy="1800201"/>
          </a:xfrm>
          <a:prstGeom prst="homePlate">
            <a:avLst/>
          </a:prstGeom>
          <a:gradFill>
            <a:gsLst>
              <a:gs pos="42000">
                <a:schemeClr val="accent1">
                  <a:tint val="66000"/>
                  <a:satMod val="160000"/>
                </a:schemeClr>
              </a:gs>
              <a:gs pos="76000">
                <a:schemeClr val="accent1">
                  <a:tint val="44500"/>
                  <a:satMod val="160000"/>
                  <a:lumMod val="8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  <a:ln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Ned Land; a Canadian whaler and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     master </a:t>
            </a:r>
            <a:r>
              <a:rPr lang="en-US" sz="2000" dirty="0" err="1">
                <a:solidFill>
                  <a:schemeClr val="tx1"/>
                </a:solidFill>
                <a:latin typeface="Franklin Gothic Demi" panose="020B0703020102020204" pitchFamily="34" charset="0"/>
              </a:rPr>
              <a:t>harpoonist</a:t>
            </a: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, also a rude man.</a:t>
            </a:r>
          </a:p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37730" y="4365104"/>
            <a:ext cx="5328593" cy="1800200"/>
          </a:xfrm>
          <a:prstGeom prst="homePlate">
            <a:avLst/>
          </a:prstGeom>
          <a:gradFill>
            <a:gsLst>
              <a:gs pos="42000">
                <a:schemeClr val="accent1">
                  <a:tint val="66000"/>
                  <a:satMod val="160000"/>
                </a:schemeClr>
              </a:gs>
              <a:gs pos="76000">
                <a:schemeClr val="accent1">
                  <a:tint val="44500"/>
                  <a:satMod val="160000"/>
                  <a:lumMod val="8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  <a:ln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Captain Nemo; captain of </a:t>
            </a:r>
            <a:r>
              <a:rPr lang="en-US" sz="2000" i="1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Nautilus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,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doesn’t </a:t>
            </a:r>
            <a:r>
              <a:rPr lang="en-US" sz="2000" dirty="0">
                <a:solidFill>
                  <a:schemeClr val="tx1"/>
                </a:solidFill>
                <a:latin typeface="Franklin Gothic Demi" panose="020B0703020102020204" pitchFamily="34" charset="0"/>
              </a:rPr>
              <a:t>like people and also a sea </a:t>
            </a:r>
            <a:r>
              <a:rPr lang="en-US" sz="2000" dirty="0" smtClean="0">
                <a:solidFill>
                  <a:schemeClr val="tx1"/>
                </a:solidFill>
                <a:latin typeface="Franklin Gothic Demi" panose="020B0703020102020204" pitchFamily="34" charset="0"/>
              </a:rPr>
              <a:t>lover.</a:t>
            </a:r>
          </a:p>
          <a:p>
            <a:pPr algn="ctr"/>
            <a:endParaRPr lang="en-US" sz="2000" dirty="0" smtClean="0">
              <a:solidFill>
                <a:schemeClr val="tx1"/>
              </a:solidFill>
              <a:latin typeface="Franklin Gothic Demi" panose="020B0703020102020204" pitchFamily="34" charset="0"/>
            </a:endParaRPr>
          </a:p>
          <a:p>
            <a:pPr algn="ctr"/>
            <a:endParaRPr lang="en-US" i="1" dirty="0">
              <a:solidFill>
                <a:schemeClr val="tx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08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4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Third Session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44824"/>
            <a:ext cx="9144000" cy="156966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Some Important Words</a:t>
            </a: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Presenter: Hossain Mohammed </a:t>
            </a:r>
            <a:r>
              <a:rPr lang="en-US" sz="3200" dirty="0" err="1" smtClean="0">
                <a:latin typeface="Berlin Sans FB" panose="020E0602020502020306" pitchFamily="34" charset="0"/>
              </a:rPr>
              <a:t>Rhidoy</a:t>
            </a:r>
            <a:endParaRPr lang="en-US" sz="3200" dirty="0" smtClean="0">
              <a:latin typeface="Berlin Sans FB" panose="020E0602020502020306" pitchFamily="34" charset="0"/>
            </a:endParaRPr>
          </a:p>
          <a:p>
            <a:pPr algn="ctr"/>
            <a:r>
              <a:rPr lang="en-US" sz="3200" dirty="0" smtClean="0">
                <a:latin typeface="Berlin Sans FB" panose="020E0602020502020306" pitchFamily="34" charset="0"/>
              </a:rPr>
              <a:t>ID: 162002024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3" y="6454858"/>
            <a:ext cx="50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Lucida Sans" panose="020B0602030504020204" pitchFamily="34" charset="0"/>
              </a:rPr>
              <a:t>09</a:t>
            </a:r>
            <a:endParaRPr lang="en-US" sz="1000" b="1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05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560</Words>
  <Application>Microsoft Office PowerPoint</Application>
  <PresentationFormat>On-screen Show (4:3)</PresentationFormat>
  <Paragraphs>161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To avoid injury don't tell me how to do my job</cp:lastModifiedBy>
  <cp:revision>114</cp:revision>
  <dcterms:created xsi:type="dcterms:W3CDTF">2014-04-01T16:35:38Z</dcterms:created>
  <dcterms:modified xsi:type="dcterms:W3CDTF">2017-04-07T20:34:41Z</dcterms:modified>
</cp:coreProperties>
</file>